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1" r:id="rId1"/>
  </p:sldMasterIdLst>
  <p:sldIdLst>
    <p:sldId id="280" r:id="rId2"/>
    <p:sldId id="279" r:id="rId3"/>
    <p:sldId id="256" r:id="rId4"/>
    <p:sldId id="266" r:id="rId5"/>
    <p:sldId id="257" r:id="rId6"/>
    <p:sldId id="277" r:id="rId7"/>
    <p:sldId id="258" r:id="rId8"/>
    <p:sldId id="267" r:id="rId9"/>
    <p:sldId id="259" r:id="rId10"/>
    <p:sldId id="269" r:id="rId11"/>
    <p:sldId id="270" r:id="rId12"/>
    <p:sldId id="273" r:id="rId13"/>
    <p:sldId id="261" r:id="rId14"/>
    <p:sldId id="281" r:id="rId15"/>
    <p:sldId id="262" r:id="rId16"/>
    <p:sldId id="275" r:id="rId17"/>
    <p:sldId id="264" r:id="rId18"/>
    <p:sldId id="263" r:id="rId19"/>
    <p:sldId id="265" r:id="rId20"/>
    <p:sldId id="282" r:id="rId21"/>
    <p:sldId id="278" r:id="rId2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C6B45D4-E678-4548-854F-49BFB1DD4A0D}">
          <p14:sldIdLst>
            <p14:sldId id="280"/>
            <p14:sldId id="279"/>
            <p14:sldId id="256"/>
            <p14:sldId id="266"/>
            <p14:sldId id="257"/>
            <p14:sldId id="277"/>
            <p14:sldId id="258"/>
            <p14:sldId id="267"/>
            <p14:sldId id="259"/>
            <p14:sldId id="269"/>
            <p14:sldId id="270"/>
            <p14:sldId id="273"/>
            <p14:sldId id="261"/>
            <p14:sldId id="281"/>
            <p14:sldId id="262"/>
            <p14:sldId id="275"/>
            <p14:sldId id="264"/>
            <p14:sldId id="263"/>
            <p14:sldId id="265"/>
            <p14:sldId id="282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4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628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525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220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344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408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842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151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761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7060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533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3834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74E6F-182A-4970-9DB4-9617C5B8CD4C}" type="datetimeFigureOut">
              <a:rPr lang="fa-IR" smtClean="0"/>
              <a:t>1444/01/17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46055-36A1-44BD-8BFD-6F20BEBFBCC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289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84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19545"/>
            <a:ext cx="3932237" cy="160020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مراقبت قبل از عمل جراحي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45" y="0"/>
            <a:ext cx="7214755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15" y="3255013"/>
            <a:ext cx="3527181" cy="347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7" y="3903020"/>
            <a:ext cx="4870738" cy="30529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119745"/>
            <a:ext cx="4977245" cy="4738254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850" y="2167269"/>
            <a:ext cx="3270785" cy="721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07" y="2778563"/>
            <a:ext cx="4665518" cy="23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گزارش عمل جراحي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83188" y="0"/>
            <a:ext cx="7008812" cy="68579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1- تشخيص قبل و بعد از عمل به صورت كامل و به زبان انگليسي ثبت گردد. </a:t>
            </a:r>
          </a:p>
          <a:p>
            <a:r>
              <a:rPr lang="fa-IR" dirty="0" smtClean="0"/>
              <a:t>2- مهر و امضاء پزشك جراح و پرستار اتاق عمل الزامي است .</a:t>
            </a:r>
          </a:p>
          <a:p>
            <a:r>
              <a:rPr lang="fa-IR" dirty="0" smtClean="0"/>
              <a:t>3-  ثبت دستورات بعد از عمل الزامي است 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953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CII\Desktop\20181114_075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53" y="0"/>
            <a:ext cx="8769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97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دستورات پزشك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183188" y="0"/>
            <a:ext cx="7008812" cy="68579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1- ثبت كليه دستورات درماني بيمار با ذكر تاريخ(روز /ماه/ سال) و ساعت دستور داده شده الزامي است .</a:t>
            </a:r>
          </a:p>
          <a:p>
            <a:r>
              <a:rPr lang="fa-IR" dirty="0" smtClean="0"/>
              <a:t>2- مهر و امضاء پزشك در پايان دستورات الزامي است.</a:t>
            </a:r>
          </a:p>
          <a:p>
            <a:r>
              <a:rPr lang="fa-IR" dirty="0" smtClean="0"/>
              <a:t>3- دستورات پزشك مشاور بايد به تاييد پزشك معالج برسد.</a:t>
            </a:r>
            <a:endParaRPr lang="fa-IR" dirty="0"/>
          </a:p>
          <a:p>
            <a:r>
              <a:rPr lang="fa-IR" dirty="0" smtClean="0"/>
              <a:t>4- در ثبت دستورات تلفني امضاء نهايي پزشك دستور دهنده حداكثر </a:t>
            </a:r>
            <a:r>
              <a:rPr lang="fa-IR" dirty="0"/>
              <a:t>24 در </a:t>
            </a:r>
            <a:r>
              <a:rPr lang="fa-IR" dirty="0" smtClean="0"/>
              <a:t>ساعت پس از دستور شفاهي ميباشد.</a:t>
            </a:r>
          </a:p>
          <a:p>
            <a:endParaRPr lang="fa-IR" dirty="0"/>
          </a:p>
          <a:p>
            <a:endParaRPr lang="fa-IR" dirty="0" smtClean="0"/>
          </a:p>
        </p:txBody>
      </p:sp>
      <p:sp>
        <p:nvSpPr>
          <p:cNvPr id="3" name="Rectangle 2"/>
          <p:cNvSpPr/>
          <p:nvPr/>
        </p:nvSpPr>
        <p:spPr>
          <a:xfrm>
            <a:off x="5876229" y="3244334"/>
            <a:ext cx="43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در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046" y="4421274"/>
            <a:ext cx="42554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1600" dirty="0"/>
              <a:t>در ثبت دستورات تلفني پزشك معالج:</a:t>
            </a:r>
          </a:p>
          <a:p>
            <a:r>
              <a:rPr lang="fa-IR" sz="1600" dirty="0"/>
              <a:t>1-ثبت ساعت وتاريخ تماس تلفني يا دستور شفاهي</a:t>
            </a:r>
          </a:p>
          <a:p>
            <a:r>
              <a:rPr lang="fa-IR" sz="1600" dirty="0"/>
              <a:t>2- ثبت نام و عنوان پزشك ارائه دهنده دستور</a:t>
            </a:r>
          </a:p>
          <a:p>
            <a:r>
              <a:rPr lang="fa-IR" sz="1600" dirty="0"/>
              <a:t>3-ثبت متن دستور تلفني (كلمه به كلمه طبق گفته پزشك) نام بيمار مورد نظر و نام و امضاء پرستار شاهد</a:t>
            </a:r>
          </a:p>
          <a:p>
            <a:r>
              <a:rPr lang="fa-IR" sz="1600" dirty="0"/>
              <a:t>4-نام و امضاء پرستار دريافت كننده دستور</a:t>
            </a:r>
          </a:p>
          <a:p>
            <a:endParaRPr lang="fa-IR" sz="1600" dirty="0"/>
          </a:p>
        </p:txBody>
      </p:sp>
    </p:spTree>
    <p:extLst>
      <p:ext uri="{BB962C8B-B14F-4D97-AF65-F5344CB8AC3E}">
        <p14:creationId xmlns:p14="http://schemas.microsoft.com/office/powerpoint/2010/main" val="3877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فرم دستورات پرستاري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4" y="0"/>
            <a:ext cx="7017326" cy="68579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a-IR" dirty="0" smtClean="0"/>
              <a:t>1-ثبت موارد پاراكلينيك : جواب ازمايشات </a:t>
            </a:r>
            <a:r>
              <a:rPr lang="en-US" dirty="0" smtClean="0"/>
              <a:t>,</a:t>
            </a:r>
            <a:r>
              <a:rPr lang="fa-IR" dirty="0" smtClean="0"/>
              <a:t> ازمايشات </a:t>
            </a:r>
            <a:r>
              <a:rPr lang="en-US" dirty="0" smtClean="0"/>
              <a:t>,</a:t>
            </a:r>
            <a:r>
              <a:rPr lang="fa-IR" dirty="0" smtClean="0"/>
              <a:t>گرافي ها بايد ضمن اطلاع به پزشك و انجام پيگيري هاي لازم ثبت شده و برگه هاي لازم هم به پرونده بيمار ضميمه شود.</a:t>
            </a:r>
          </a:p>
          <a:p>
            <a:r>
              <a:rPr lang="fa-IR" dirty="0" smtClean="0"/>
              <a:t>2-ثبت ويزيت هاي انجام شده و تعداد ان (توسط فيزيوتراپيست </a:t>
            </a:r>
            <a:r>
              <a:rPr lang="en-US" dirty="0" smtClean="0"/>
              <a:t>,</a:t>
            </a:r>
            <a:r>
              <a:rPr lang="fa-IR" dirty="0" smtClean="0"/>
              <a:t>مسئول تغذيه </a:t>
            </a:r>
            <a:r>
              <a:rPr lang="en-US" dirty="0" smtClean="0"/>
              <a:t>,</a:t>
            </a:r>
            <a:r>
              <a:rPr lang="fa-IR" dirty="0" smtClean="0"/>
              <a:t> بيهوشي)</a:t>
            </a:r>
          </a:p>
          <a:p>
            <a:r>
              <a:rPr lang="fa-IR" dirty="0" smtClean="0"/>
              <a:t>3-ثبت پيشرفت بيمار و اموزش هاي داده شده به وي</a:t>
            </a:r>
          </a:p>
          <a:p>
            <a:r>
              <a:rPr lang="fa-IR" dirty="0" smtClean="0"/>
              <a:t>4- ثبت تاريخ و ساعت گزارشات الزامي است.</a:t>
            </a:r>
          </a:p>
          <a:p>
            <a:r>
              <a:rPr lang="fa-IR" dirty="0" smtClean="0"/>
              <a:t>5- امضاء پرستار و مهري كه حاوي مشخصات او همراه با مهر بخش الزامي است .</a:t>
            </a:r>
          </a:p>
          <a:p>
            <a:r>
              <a:rPr lang="fa-IR" dirty="0" smtClean="0"/>
              <a:t>6-انتهاي گزارش بايد با خطي بسته شود.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544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رضايت آگاهانه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" r="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97" y="2532185"/>
            <a:ext cx="4023615" cy="3306658"/>
          </a:xfrm>
        </p:spPr>
        <p:txBody>
          <a:bodyPr>
            <a:normAutofit/>
          </a:bodyPr>
          <a:lstStyle/>
          <a:p>
            <a:r>
              <a:rPr lang="fa-IR" sz="1800" b="1" dirty="0" smtClean="0"/>
              <a:t>در مراكز اموزشي درماني تائيد هر نوع پروسيجر شخصي درماني مستند شده براي بيمار بايد توسط پزشك معالج (اتند) صورت گيرد. در صورت عدم موافقت با پروسيجر ثبت شده يافته ها و مشاهدات خود را مستند و امضاء نمايند.</a:t>
            </a:r>
            <a:endParaRPr lang="fa-IR" sz="1800" b="1" dirty="0"/>
          </a:p>
        </p:txBody>
      </p:sp>
    </p:spTree>
    <p:extLst>
      <p:ext uri="{BB962C8B-B14F-4D97-AF65-F5344CB8AC3E}">
        <p14:creationId xmlns:p14="http://schemas.microsoft.com/office/powerpoint/2010/main" val="28884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روش تصحيح خطاي مستند</a:t>
            </a:r>
            <a:r>
              <a:rPr lang="fa-IR" dirty="0" smtClean="0"/>
              <a:t> </a:t>
            </a:r>
            <a:r>
              <a:rPr lang="fa-IR" dirty="0" smtClean="0">
                <a:solidFill>
                  <a:srgbClr val="FF0000"/>
                </a:solidFill>
              </a:rPr>
              <a:t>سازي 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r="10471"/>
          <a:stretch>
            <a:fillRect/>
          </a:stretch>
        </p:blipFill>
        <p:spPr>
          <a:xfrm>
            <a:off x="5183188" y="0"/>
            <a:ext cx="7008812" cy="68579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 smtClean="0"/>
              <a:t>1- دور موردي كه اشتباه ثبت شده خط نازكي كشيده شود.</a:t>
            </a:r>
          </a:p>
          <a:p>
            <a:r>
              <a:rPr lang="fa-IR" dirty="0" smtClean="0"/>
              <a:t>2- اطلاعات صحيح در قسمت بالاي اطلاعات قبلي ثبت شود.</a:t>
            </a:r>
          </a:p>
          <a:p>
            <a:r>
              <a:rPr lang="fa-IR" dirty="0" smtClean="0"/>
              <a:t>3-علت خطا توضيح داده شود(در حاشيه يا بالاي فضاي موجود) و تاريخ و ساعت تصحيح به همراه نام و امضاء فرد تصحيح كننده ثبت شود.</a:t>
            </a:r>
          </a:p>
          <a:p>
            <a:r>
              <a:rPr lang="fa-IR" dirty="0" smtClean="0"/>
              <a:t>4-هرگز نبايد موردي كه اشتباه ثبت شده پاك كرده يا با كشيدن ماركر يا لاك غلط گير و با نوشتن مورد صحيح بر روي آن تغيير داد.</a:t>
            </a:r>
          </a:p>
          <a:p>
            <a:r>
              <a:rPr lang="fa-IR" dirty="0" smtClean="0"/>
              <a:t>5-لازم است پس از اصلاح خطاي مستند سازي تعداد موارد اصلاح خطا به حروف توسط فرد مستندساز ثبت و مهر و امضاء شود.</a:t>
            </a:r>
          </a:p>
          <a:p>
            <a:r>
              <a:rPr lang="fa-IR" dirty="0" smtClean="0"/>
              <a:t>6-در صورت احتمال اشتباه در دستورات پزشك </a:t>
            </a:r>
            <a:r>
              <a:rPr lang="en-US" dirty="0" smtClean="0"/>
              <a:t>,</a:t>
            </a:r>
            <a:r>
              <a:rPr lang="fa-IR" dirty="0" smtClean="0"/>
              <a:t> ثبت عبارت «براي روشن شدن دستور با پزشك تماس گرفته شد» نوشته شود.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9436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117" y="1267691"/>
            <a:ext cx="8375073" cy="2473036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000" dirty="0" smtClean="0">
                <a:solidFill>
                  <a:srgbClr val="7030A0"/>
                </a:solidFill>
              </a:rPr>
              <a:t>راهنماي اصول مستند سازي فرم هاي پرونده هاي  پزشكي</a:t>
            </a:r>
            <a:br>
              <a:rPr lang="fa-IR" sz="4000" dirty="0" smtClean="0">
                <a:solidFill>
                  <a:srgbClr val="7030A0"/>
                </a:solidFill>
              </a:rPr>
            </a:br>
            <a:r>
              <a:rPr lang="fa-IR" sz="4000" dirty="0">
                <a:solidFill>
                  <a:srgbClr val="7030A0"/>
                </a:solidFill>
              </a:rPr>
              <a:t/>
            </a:r>
            <a:br>
              <a:rPr lang="fa-IR" sz="4000" dirty="0">
                <a:solidFill>
                  <a:srgbClr val="7030A0"/>
                </a:solidFill>
              </a:rPr>
            </a:br>
            <a:r>
              <a:rPr lang="fa-IR" sz="4000" dirty="0" smtClean="0">
                <a:solidFill>
                  <a:srgbClr val="FF0000"/>
                </a:solidFill>
              </a:rPr>
              <a:t/>
            </a:r>
            <a:br>
              <a:rPr lang="fa-IR" sz="4000" dirty="0" smtClean="0">
                <a:solidFill>
                  <a:srgbClr val="FF0000"/>
                </a:solidFill>
              </a:rPr>
            </a:br>
            <a:r>
              <a:rPr lang="fa-IR" sz="2800" dirty="0" smtClean="0">
                <a:solidFill>
                  <a:srgbClr val="C00000"/>
                </a:solidFill>
              </a:rPr>
              <a:t>تهيه و تنظيم : پوران رزاقي  - مسئول فناوري اطلاعات سلامت</a:t>
            </a:r>
            <a:br>
              <a:rPr lang="fa-IR" sz="2800" dirty="0" smtClean="0">
                <a:solidFill>
                  <a:srgbClr val="C00000"/>
                </a:solidFill>
              </a:rPr>
            </a:br>
            <a:r>
              <a:rPr lang="fa-IR" sz="2800" dirty="0" smtClean="0">
                <a:solidFill>
                  <a:srgbClr val="C00000"/>
                </a:solidFill>
              </a:rPr>
              <a:t>           آناهيتا زيراني -  كارشناس فناوري اطلاعات سلامت</a:t>
            </a:r>
            <a:br>
              <a:rPr lang="fa-IR" sz="2800" dirty="0" smtClean="0">
                <a:solidFill>
                  <a:srgbClr val="C00000"/>
                </a:solidFill>
              </a:rPr>
            </a:br>
            <a:r>
              <a:rPr lang="fa-IR" sz="2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fa-IR" sz="2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a-IR" sz="4000" dirty="0" smtClean="0">
                <a:solidFill>
                  <a:srgbClr val="FF0000"/>
                </a:solidFill>
              </a:rPr>
              <a:t/>
            </a:r>
            <a:br>
              <a:rPr lang="fa-IR" sz="4000" dirty="0" smtClean="0">
                <a:solidFill>
                  <a:srgbClr val="FF0000"/>
                </a:solidFill>
              </a:rPr>
            </a:br>
            <a:endParaRPr lang="fa-IR" sz="4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48112"/>
            <a:ext cx="12063845" cy="29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5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87021"/>
            <a:ext cx="10008834" cy="598311"/>
          </a:xfrm>
        </p:spPr>
        <p:txBody>
          <a:bodyPr>
            <a:normAutofit/>
          </a:bodyPr>
          <a:lstStyle/>
          <a:p>
            <a:r>
              <a:rPr lang="fa-IR" dirty="0" smtClean="0"/>
              <a:t>چک لیست محتوی پرونده درماه آذر</a:t>
            </a:r>
            <a:endParaRPr lang="fa-I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632590"/>
              </p:ext>
            </p:extLst>
          </p:nvPr>
        </p:nvGraphicFramePr>
        <p:xfrm>
          <a:off x="349959" y="1411107"/>
          <a:ext cx="11602329" cy="5086590"/>
        </p:xfrm>
        <a:graphic>
          <a:graphicData uri="http://schemas.openxmlformats.org/drawingml/2006/table">
            <a:tbl>
              <a:tblPr rtl="1"/>
              <a:tblGrid>
                <a:gridCol w="2258077">
                  <a:extLst>
                    <a:ext uri="{9D8B030D-6E8A-4147-A177-3AD203B41FA5}">
                      <a16:colId xmlns:a16="http://schemas.microsoft.com/office/drawing/2014/main" val="2292362794"/>
                    </a:ext>
                  </a:extLst>
                </a:gridCol>
                <a:gridCol w="2304280">
                  <a:extLst>
                    <a:ext uri="{9D8B030D-6E8A-4147-A177-3AD203B41FA5}">
                      <a16:colId xmlns:a16="http://schemas.microsoft.com/office/drawing/2014/main" val="1497882541"/>
                    </a:ext>
                  </a:extLst>
                </a:gridCol>
                <a:gridCol w="540315">
                  <a:extLst>
                    <a:ext uri="{9D8B030D-6E8A-4147-A177-3AD203B41FA5}">
                      <a16:colId xmlns:a16="http://schemas.microsoft.com/office/drawing/2014/main" val="3836714330"/>
                    </a:ext>
                  </a:extLst>
                </a:gridCol>
                <a:gridCol w="603881">
                  <a:extLst>
                    <a:ext uri="{9D8B030D-6E8A-4147-A177-3AD203B41FA5}">
                      <a16:colId xmlns:a16="http://schemas.microsoft.com/office/drawing/2014/main" val="880903098"/>
                    </a:ext>
                  </a:extLst>
                </a:gridCol>
                <a:gridCol w="667446">
                  <a:extLst>
                    <a:ext uri="{9D8B030D-6E8A-4147-A177-3AD203B41FA5}">
                      <a16:colId xmlns:a16="http://schemas.microsoft.com/office/drawing/2014/main" val="1049895873"/>
                    </a:ext>
                  </a:extLst>
                </a:gridCol>
                <a:gridCol w="683337">
                  <a:extLst>
                    <a:ext uri="{9D8B030D-6E8A-4147-A177-3AD203B41FA5}">
                      <a16:colId xmlns:a16="http://schemas.microsoft.com/office/drawing/2014/main" val="3861606068"/>
                    </a:ext>
                  </a:extLst>
                </a:gridCol>
                <a:gridCol w="587990">
                  <a:extLst>
                    <a:ext uri="{9D8B030D-6E8A-4147-A177-3AD203B41FA5}">
                      <a16:colId xmlns:a16="http://schemas.microsoft.com/office/drawing/2014/main" val="506738642"/>
                    </a:ext>
                  </a:extLst>
                </a:gridCol>
                <a:gridCol w="858146">
                  <a:extLst>
                    <a:ext uri="{9D8B030D-6E8A-4147-A177-3AD203B41FA5}">
                      <a16:colId xmlns:a16="http://schemas.microsoft.com/office/drawing/2014/main" val="2962473165"/>
                    </a:ext>
                  </a:extLst>
                </a:gridCol>
                <a:gridCol w="635661">
                  <a:extLst>
                    <a:ext uri="{9D8B030D-6E8A-4147-A177-3AD203B41FA5}">
                      <a16:colId xmlns:a16="http://schemas.microsoft.com/office/drawing/2014/main" val="150522180"/>
                    </a:ext>
                  </a:extLst>
                </a:gridCol>
                <a:gridCol w="778688">
                  <a:extLst>
                    <a:ext uri="{9D8B030D-6E8A-4147-A177-3AD203B41FA5}">
                      <a16:colId xmlns:a16="http://schemas.microsoft.com/office/drawing/2014/main" val="3146020154"/>
                    </a:ext>
                  </a:extLst>
                </a:gridCol>
                <a:gridCol w="842254">
                  <a:extLst>
                    <a:ext uri="{9D8B030D-6E8A-4147-A177-3AD203B41FA5}">
                      <a16:colId xmlns:a16="http://schemas.microsoft.com/office/drawing/2014/main" val="4178037689"/>
                    </a:ext>
                  </a:extLst>
                </a:gridCol>
                <a:gridCol w="842254">
                  <a:extLst>
                    <a:ext uri="{9D8B030D-6E8A-4147-A177-3AD203B41FA5}">
                      <a16:colId xmlns:a16="http://schemas.microsoft.com/office/drawing/2014/main" val="1627352036"/>
                    </a:ext>
                  </a:extLst>
                </a:gridCol>
              </a:tblGrid>
              <a:tr h="469785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بررسي چك ليست محتواي پرونده 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داخلي 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داخلي 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عفوني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نوزادان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جراحي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هماتولوزي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اورزانس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nicu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picu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جمع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742923"/>
                  </a:ext>
                </a:extLst>
              </a:tr>
              <a:tr h="29565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اذر98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تعداد كل پرونده هاي بررسي شده 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461056"/>
                  </a:ext>
                </a:extLst>
              </a:tr>
              <a:tr h="181351"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پذيرش و خلاصه ترخيص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نام و امضا سرپرستار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439864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تشخيص نهايي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799746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مهر و امضا پزشك معالج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795530"/>
                  </a:ext>
                </a:extLst>
              </a:tr>
              <a:tr h="181351">
                <a:tc rowSpan="6"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خلاصه پرونده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تشخيص نهايي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947916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مهر و امضا پزشك معالج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457163"/>
                  </a:ext>
                </a:extLst>
              </a:tr>
              <a:tr h="29454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وضعيت بيمار هنگام ترخيص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635651"/>
                  </a:ext>
                </a:extLst>
              </a:tr>
              <a:tr h="29454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توصيه هاي پس از ترخيص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403190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خلاصه پرونده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802234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نتايج آزمايشات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09998"/>
                  </a:ext>
                </a:extLst>
              </a:tr>
              <a:tr h="294542"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شرح حال 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تاريخ و ساعت ثبت دستور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083946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فاقد مهر و امضاء پزشك معالج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254067"/>
                  </a:ext>
                </a:extLst>
              </a:tr>
              <a:tr h="18135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تشخيص اوليه و افتراقي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066058"/>
                  </a:ext>
                </a:extLst>
              </a:tr>
              <a:tr h="294542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سير بيماري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تاريخ و ساعت ثبت دستور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826189"/>
                  </a:ext>
                </a:extLst>
              </a:tr>
              <a:tr h="294398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وجود برگ سير بيماري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384978"/>
                  </a:ext>
                </a:extLst>
              </a:tr>
              <a:tr h="44598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آزمايشات و نوار قلب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فاقد فرم رضايت نامه آگاهانه           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45082"/>
                  </a:ext>
                </a:extLst>
              </a:tr>
              <a:tr h="388355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فاقد چك ليست 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132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428023"/>
                  </a:ext>
                </a:extLst>
              </a:tr>
              <a:tr h="382092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fa-I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درصد تكميل محتواي هر پرونده</a:t>
                      </a:r>
                    </a:p>
                  </a:txBody>
                  <a:tcPr marL="4748" marR="4748" marT="474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4748" marR="4748" marT="4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018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2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3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50718"/>
            <a:ext cx="4135582" cy="1506682"/>
          </a:xfrm>
        </p:spPr>
        <p:txBody>
          <a:bodyPr/>
          <a:lstStyle/>
          <a:p>
            <a:pPr algn="ctr"/>
            <a:r>
              <a:rPr lang="fa-IR" dirty="0">
                <a:solidFill>
                  <a:srgbClr val="FF0000"/>
                </a:solidFill>
              </a:rPr>
              <a:t>فرم  پذيرش و خلاصه ترخيص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576" b="75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057400"/>
            <a:ext cx="4333009" cy="4613564"/>
          </a:xfrm>
        </p:spPr>
        <p:txBody>
          <a:bodyPr>
            <a:normAutofit fontScale="92500" lnSpcReduction="10000"/>
          </a:bodyPr>
          <a:lstStyle/>
          <a:p>
            <a:endParaRPr lang="fa-IR" dirty="0" smtClean="0"/>
          </a:p>
          <a:p>
            <a:r>
              <a:rPr lang="fa-IR" dirty="0" smtClean="0"/>
              <a:t>1- پزشك معالج مكلف است كه تشخيص هاي اوليه </a:t>
            </a:r>
            <a:r>
              <a:rPr lang="en-US" dirty="0" smtClean="0"/>
              <a:t>,</a:t>
            </a:r>
            <a:r>
              <a:rPr lang="fa-IR" dirty="0" smtClean="0"/>
              <a:t>حين درمان و نهايي را در قسمت مربوطه به زبان انگليسي و به صورت كامل ثبت كند.</a:t>
            </a:r>
          </a:p>
          <a:p>
            <a:r>
              <a:rPr lang="fa-IR" dirty="0" smtClean="0"/>
              <a:t>2- از به كار بردن اختصارات براي ثبت  تشخيص ها تا حد امكان خودداري گردد.</a:t>
            </a:r>
          </a:p>
          <a:p>
            <a:r>
              <a:rPr lang="fa-IR" dirty="0" smtClean="0"/>
              <a:t>3-از ثبت علائم و نشانه ها به عنوان تشخيص تا حد امكان خودداري گردد.</a:t>
            </a:r>
          </a:p>
          <a:p>
            <a:r>
              <a:rPr lang="fa-IR" dirty="0" smtClean="0"/>
              <a:t>4- اعمال جراحي و ساير اقدامات مهم در قسمت مربوطه و به زبان انگليسي و به صورت كامل توسط پزشك معالج يا جراح ثبت گردد.</a:t>
            </a:r>
          </a:p>
          <a:p>
            <a:r>
              <a:rPr lang="fa-IR" dirty="0" smtClean="0"/>
              <a:t>5- در بيماران داراي عمل جراحي ثبت اعمال جراحي الزامي مي باشد.</a:t>
            </a:r>
          </a:p>
          <a:p>
            <a:r>
              <a:rPr lang="fa-IR" dirty="0" smtClean="0"/>
              <a:t>6- در صورت فوت بيمار </a:t>
            </a:r>
            <a:r>
              <a:rPr lang="en-US" dirty="0" smtClean="0"/>
              <a:t>,</a:t>
            </a:r>
            <a:r>
              <a:rPr lang="fa-IR" dirty="0" smtClean="0"/>
              <a:t>ثبت علت فوت به همراه تاريخ و ساعت   و همچنين مشخص نمودن فوت قبل يا بعد از 24 ساعت الزامي است.</a:t>
            </a:r>
          </a:p>
          <a:p>
            <a:r>
              <a:rPr lang="fa-IR" dirty="0" smtClean="0"/>
              <a:t>7-مهر و امضاء پزشك معالج بعد از بررسي و اطمينان از تكميل بودن پرونده </a:t>
            </a:r>
            <a:r>
              <a:rPr lang="en-US" dirty="0" smtClean="0"/>
              <a:t>,</a:t>
            </a:r>
            <a:r>
              <a:rPr lang="fa-IR" dirty="0" smtClean="0"/>
              <a:t>مهر و امضاء رزيدنت در بيمارستان آموزشي وامضاء سرپرستار بخش الزامي ميباشد.</a:t>
            </a:r>
          </a:p>
          <a:p>
            <a:r>
              <a:rPr lang="fa-IR" dirty="0" smtClean="0"/>
              <a:t>9- تمامي ثبتيات با رنگ مشكي يا آبي و با خط خوانا نوشته شود.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1637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خلاصه پرونده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7" b="25827"/>
          <a:stretch>
            <a:fillRect/>
          </a:stretch>
        </p:blipFill>
        <p:spPr>
          <a:xfrm>
            <a:off x="5335675" y="406960"/>
            <a:ext cx="6856325" cy="65375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806" y="2057400"/>
            <a:ext cx="3932237" cy="3811588"/>
          </a:xfrm>
        </p:spPr>
        <p:txBody>
          <a:bodyPr/>
          <a:lstStyle/>
          <a:p>
            <a:r>
              <a:rPr lang="fa-IR" dirty="0" smtClean="0"/>
              <a:t>1-تكميل كليه موارد ثبت شده بر روي اين فرم (تاريخ ترخيص </a:t>
            </a:r>
            <a:r>
              <a:rPr lang="en-US" dirty="0" smtClean="0"/>
              <a:t>,</a:t>
            </a:r>
            <a:r>
              <a:rPr lang="fa-IR" dirty="0" smtClean="0"/>
              <a:t>شكايت اصلي</a:t>
            </a:r>
            <a:r>
              <a:rPr lang="en-US" dirty="0" smtClean="0"/>
              <a:t>, </a:t>
            </a:r>
            <a:r>
              <a:rPr lang="fa-IR" dirty="0" smtClean="0"/>
              <a:t> تشخيص اوليه و نهايي </a:t>
            </a:r>
            <a:r>
              <a:rPr lang="en-US" dirty="0" smtClean="0"/>
              <a:t>,</a:t>
            </a:r>
            <a:r>
              <a:rPr lang="fa-IR" dirty="0" smtClean="0"/>
              <a:t>نتايج ازمايشات و...)</a:t>
            </a:r>
          </a:p>
          <a:p>
            <a:r>
              <a:rPr lang="fa-IR" dirty="0" smtClean="0"/>
              <a:t>2- مهر و امضاء پزشك معالج </a:t>
            </a:r>
          </a:p>
          <a:p>
            <a:r>
              <a:rPr lang="fa-IR" dirty="0" smtClean="0"/>
              <a:t>3- وجود فرم اصلي خلاصه پرونده در پرونده باليني الزامي مي باشد (لازم به توضيح است كه بايد كپي فرم تحويل بيمار گردد)</a:t>
            </a:r>
          </a:p>
          <a:p>
            <a:r>
              <a:rPr lang="fa-IR" dirty="0" smtClean="0"/>
              <a:t>4- در صورتي كه براي بيمار استعلاجي از طرف پزشك صادر شود بايد به مدت آن در فرم خلاصه پرونده اشاره شود.</a:t>
            </a:r>
          </a:p>
          <a:p>
            <a:r>
              <a:rPr lang="fa-I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79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43207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9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شرح حال و معاينه بدني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1- پزشك بايد پس از اخذ شرح حال و انجام معاينه بدني</a:t>
            </a:r>
            <a:r>
              <a:rPr lang="en-US" dirty="0" smtClean="0"/>
              <a:t>,</a:t>
            </a:r>
            <a:r>
              <a:rPr lang="fa-IR" dirty="0" smtClean="0"/>
              <a:t>تشخيص اوليه يا موقت رابه صورت كامل و به زبان انگليسي در فرم شرح حال ثبت كند. ثبت تشخيص الزامي است .از ثبت علائم و نشانه ها به عنوان تشخيص اجتناب گردد.</a:t>
            </a:r>
          </a:p>
          <a:p>
            <a:r>
              <a:rPr lang="fa-IR" dirty="0" smtClean="0"/>
              <a:t>2- مهر و امضاء پزشك معالج الزامي است . در مراكز اموزشي –درماني اگر فرم شرح حال و معاينه بدني توسط اينترن يا رزيدنت ثبت شود </a:t>
            </a:r>
            <a:r>
              <a:rPr lang="en-US" dirty="0" smtClean="0"/>
              <a:t>,</a:t>
            </a:r>
            <a:r>
              <a:rPr lang="fa-IR" dirty="0" smtClean="0"/>
              <a:t>اطلاعات ثبت شده بايد توسط پزشك متخصص مربوطه نيز تائيد(مهر و امضاء) شود.</a:t>
            </a:r>
          </a:p>
          <a:p>
            <a:r>
              <a:rPr lang="fa-IR" dirty="0" smtClean="0"/>
              <a:t>3- تمامي عناصر اطلاعاتي در تمامي فرم ها تكميل شود در صورت نداشتن كاربرد (</a:t>
            </a:r>
            <a:r>
              <a:rPr lang="en-US" dirty="0" smtClean="0"/>
              <a:t>N/A</a:t>
            </a:r>
            <a:r>
              <a:rPr lang="fa-IR" dirty="0" smtClean="0"/>
              <a:t>) نوشته شود .</a:t>
            </a:r>
          </a:p>
          <a:p>
            <a:r>
              <a:rPr lang="en-US" dirty="0" smtClean="0"/>
              <a:t>NA: Not Applicable                                          </a:t>
            </a:r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33" y="28514"/>
            <a:ext cx="7263167" cy="68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فرم سير بيماري </a:t>
            </a:r>
            <a:endParaRPr lang="fa-IR" dirty="0">
              <a:solidFill>
                <a:srgbClr val="FF0000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2" b="2642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1- در اولين يادداشت سير بيماري بايد وضع عمومي بيمار به هنگام پذيرش بيان گردد.</a:t>
            </a:r>
          </a:p>
          <a:p>
            <a:r>
              <a:rPr lang="fa-IR" dirty="0" smtClean="0"/>
              <a:t>2- در آخرين يادداشت سير بيماري بايد وضع بيمار در هنگام ترخيص (فوت </a:t>
            </a:r>
            <a:r>
              <a:rPr lang="en-US" dirty="0" smtClean="0"/>
              <a:t>,</a:t>
            </a:r>
            <a:r>
              <a:rPr lang="fa-IR" dirty="0" smtClean="0"/>
              <a:t> بهبودي</a:t>
            </a:r>
            <a:r>
              <a:rPr lang="fa-IR" dirty="0"/>
              <a:t> </a:t>
            </a:r>
            <a:r>
              <a:rPr lang="en-US" dirty="0" smtClean="0"/>
              <a:t>,</a:t>
            </a:r>
            <a:r>
              <a:rPr lang="fa-IR" dirty="0" smtClean="0"/>
              <a:t> انتقال به مراكز ديگر و ...) و نكات مهم جهت پيگيري درمان شامل برنامه هاي مراقبتي بيمار بعد از ترخيص بيان شود.</a:t>
            </a:r>
          </a:p>
          <a:p>
            <a:r>
              <a:rPr lang="fa-IR" dirty="0" smtClean="0"/>
              <a:t>3- مهر و امضاء پزشك معالج الزامي است. در مراكز آموزشي – درماني اگر فرم سيربيماري توسط اينترن يا رزيدنت ثبت شود </a:t>
            </a:r>
            <a:r>
              <a:rPr lang="en-US" dirty="0" smtClean="0"/>
              <a:t>,</a:t>
            </a:r>
            <a:r>
              <a:rPr lang="fa-IR" dirty="0" smtClean="0"/>
              <a:t>اطلاعات ثبت شده انها بايد توسط پزشك مسئول تائيد(مهر و امضاء) شود.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637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1257</Words>
  <Application>Microsoft Office PowerPoint</Application>
  <PresentationFormat>Widescreen</PresentationFormat>
  <Paragraphs>274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راهنماي اصول مستند سازي فرم هاي پرونده هاي  پزشكي   تهيه و تنظيم : پوران رزاقي  - مسئول فناوري اطلاعات سلامت            آناهيتا زيراني -  كارشناس فناوري اطلاعات سلامت   </vt:lpstr>
      <vt:lpstr>فرم  پذيرش و خلاصه ترخيص</vt:lpstr>
      <vt:lpstr>PowerPoint Presentation</vt:lpstr>
      <vt:lpstr>فرم خلاصه پرونده</vt:lpstr>
      <vt:lpstr>PowerPoint Presentation</vt:lpstr>
      <vt:lpstr>فرم شرح حال و معاينه بدني</vt:lpstr>
      <vt:lpstr>PowerPoint Presentation</vt:lpstr>
      <vt:lpstr>فرم سير بيماري </vt:lpstr>
      <vt:lpstr>PowerPoint Presentation</vt:lpstr>
      <vt:lpstr>PowerPoint Presentation</vt:lpstr>
      <vt:lpstr>فرم مراقبت قبل از عمل جراحي</vt:lpstr>
      <vt:lpstr>فرم گزارش عمل جراحي</vt:lpstr>
      <vt:lpstr>PowerPoint Presentation</vt:lpstr>
      <vt:lpstr>فرم دستورات پزشك</vt:lpstr>
      <vt:lpstr>فرم دستورات پرستاري</vt:lpstr>
      <vt:lpstr>فرم رضايت آگاهانه</vt:lpstr>
      <vt:lpstr>PowerPoint Presentation</vt:lpstr>
      <vt:lpstr>روش تصحيح خطاي مستند سازي </vt:lpstr>
      <vt:lpstr>چک لیست محتوی پرونده درماه آذر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zeirani</dc:creator>
  <cp:lastModifiedBy>آموزش 1</cp:lastModifiedBy>
  <cp:revision>102</cp:revision>
  <dcterms:created xsi:type="dcterms:W3CDTF">2018-11-12T06:14:27Z</dcterms:created>
  <dcterms:modified xsi:type="dcterms:W3CDTF">2022-08-14T07:06:39Z</dcterms:modified>
</cp:coreProperties>
</file>